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5" r:id="rId3"/>
    <p:sldId id="278" r:id="rId4"/>
    <p:sldId id="363" r:id="rId5"/>
    <p:sldId id="364" r:id="rId6"/>
    <p:sldId id="366" r:id="rId7"/>
    <p:sldId id="367" r:id="rId8"/>
    <p:sldId id="368" r:id="rId9"/>
    <p:sldId id="369" r:id="rId10"/>
    <p:sldId id="370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0307"/>
    <a:srgbClr val="FFCC00"/>
    <a:srgbClr val="6600FF"/>
    <a:srgbClr val="0066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10" autoAdjust="0"/>
  </p:normalViewPr>
  <p:slideViewPr>
    <p:cSldViewPr>
      <p:cViewPr>
        <p:scale>
          <a:sx n="80" d="100"/>
          <a:sy n="80" d="100"/>
        </p:scale>
        <p:origin x="-77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3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7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fld id="{33957DE9-9567-41E7-A1A1-8F9A8751701A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fld id="{9E12EC99-CB11-4AA9-A40B-262B948F76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692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027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7DBA85B-39B5-45A3-B98C-44AE1C9158B9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6421" y="4416426"/>
            <a:ext cx="5485158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AEEDA34-92E2-41CD-9DD5-44DD85B39B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88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EEDA34-92E2-41CD-9DD5-44DD85B39B3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4947" tIns="47474" rIns="94947" bIns="47474"/>
          <a:lstStyle/>
          <a:p>
            <a:pPr eaLnBrk="1" hangingPunct="1"/>
            <a:endParaRPr lang="en-US" dirty="0" smtClean="0"/>
          </a:p>
        </p:txBody>
      </p:sp>
      <p:sp>
        <p:nvSpPr>
          <p:cNvPr id="94211" name="Slide Number Placeholder 3"/>
          <p:cNvSpPr txBox="1">
            <a:spLocks noGrp="1"/>
          </p:cNvSpPr>
          <p:nvPr/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947" tIns="47474" rIns="94947" bIns="47474" anchor="b"/>
          <a:lstStyle/>
          <a:p>
            <a:pPr algn="r" defTabSz="949325"/>
            <a:fld id="{9CF1973E-39BE-4EE8-B96C-4D02DFC2FCCF}" type="slidenum">
              <a:rPr lang="en-US" sz="1200"/>
              <a:pPr algn="r" defTabSz="949325"/>
              <a:t>3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ounded Rectangle 29"/>
          <p:cNvSpPr/>
          <p:nvPr/>
        </p:nvSpPr>
        <p:spPr>
          <a:xfrm>
            <a:off x="5407025" y="3960813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ounded Rectangle 30"/>
          <p:cNvSpPr/>
          <p:nvPr/>
        </p:nvSpPr>
        <p:spPr>
          <a:xfrm>
            <a:off x="7373938" y="4060825"/>
            <a:ext cx="1600200" cy="36513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" name="Picture 17" descr="MPS_Bullet08-Horiz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96000"/>
            <a:ext cx="1789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6476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583363" y="4206875"/>
            <a:ext cx="9604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1B57D-CC3D-403D-B150-6AA9670FC45B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257800" y="4205288"/>
            <a:ext cx="132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08C04A0-4125-48C0-A0D4-99673238FE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32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ounded Rectangle 33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34"/>
          <p:cNvSpPr/>
          <p:nvPr/>
        </p:nvSpPr>
        <p:spPr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35"/>
          <p:cNvSpPr/>
          <p:nvPr/>
        </p:nvSpPr>
        <p:spPr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36"/>
          <p:cNvSpPr/>
          <p:nvPr/>
        </p:nvSpPr>
        <p:spPr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37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38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39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" name="Picture 19" descr="MPS_Bullet08-Horiz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0"/>
            <a:ext cx="1789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641BA-E41E-413B-88C1-3F51F20F992F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071EE3-A7E6-4B20-B21E-E97DF3152B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32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ounded Rectangle 33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34"/>
          <p:cNvSpPr/>
          <p:nvPr/>
        </p:nvSpPr>
        <p:spPr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35"/>
          <p:cNvSpPr/>
          <p:nvPr/>
        </p:nvSpPr>
        <p:spPr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36"/>
          <p:cNvSpPr/>
          <p:nvPr/>
        </p:nvSpPr>
        <p:spPr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37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38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39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" name="Picture 19" descr="MPS_Bullet08-Horiz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0"/>
            <a:ext cx="1789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95648"/>
            <a:ext cx="7772400" cy="1509712"/>
          </a:xfrm>
        </p:spPr>
        <p:txBody>
          <a:bodyPr/>
          <a:lstStyle>
            <a:lvl1pPr marL="32004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6C5B7-5E99-4302-B76E-9142B96AA75B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B2C5A8-15D3-4C3C-9E52-03534B0429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ounded Rectangle 32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ounded Rectangle 33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34"/>
          <p:cNvSpPr/>
          <p:nvPr/>
        </p:nvSpPr>
        <p:spPr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35"/>
          <p:cNvSpPr/>
          <p:nvPr/>
        </p:nvSpPr>
        <p:spPr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36"/>
          <p:cNvSpPr/>
          <p:nvPr/>
        </p:nvSpPr>
        <p:spPr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37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38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39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8" name="Picture 19" descr="MPS_Bullet08-Horiz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0"/>
            <a:ext cx="1789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95218-66BD-495E-96D7-9F88AC399CA3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753C14-C44F-4FF0-87AF-08EDBEB9CF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0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11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12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3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ounded Rectangle 17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ounded Rectangle 18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9"/>
          <p:cNvSpPr/>
          <p:nvPr/>
        </p:nvSpPr>
        <p:spPr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20"/>
          <p:cNvSpPr/>
          <p:nvPr/>
        </p:nvSpPr>
        <p:spPr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21"/>
          <p:cNvSpPr/>
          <p:nvPr/>
        </p:nvSpPr>
        <p:spPr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22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23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ectangle 24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0980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1225" y="220980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267334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67334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9C5C2F-3438-4F92-B82C-B4CD8F9706CD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21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71905C-2A0B-4252-A286-F6A6202311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ounded Rectangle 32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33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34"/>
          <p:cNvSpPr/>
          <p:nvPr/>
        </p:nvSpPr>
        <p:spPr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35"/>
          <p:cNvSpPr/>
          <p:nvPr/>
        </p:nvSpPr>
        <p:spPr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36"/>
          <p:cNvSpPr/>
          <p:nvPr/>
        </p:nvSpPr>
        <p:spPr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37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38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39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6" name="Picture 19" descr="MPS_Bullet08-Horiz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0"/>
            <a:ext cx="1789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96D57-05C5-43E5-932F-8CFD45B136C2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E14E3D8-D6B3-406F-A1F8-14752FADB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32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ounded Rectangle 33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34"/>
          <p:cNvSpPr/>
          <p:nvPr/>
        </p:nvSpPr>
        <p:spPr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35"/>
          <p:cNvSpPr/>
          <p:nvPr/>
        </p:nvSpPr>
        <p:spPr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36"/>
          <p:cNvSpPr/>
          <p:nvPr/>
        </p:nvSpPr>
        <p:spPr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37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38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39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5" name="Picture 19" descr="MPS_Bullet08-Horiz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0"/>
            <a:ext cx="1789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95217-4AAA-4CFC-86F2-FE8B23E4E17B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4113F8C-00ED-408B-AC7A-B2D4584D3E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ounded Rectangle 32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ounded Rectangle 33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34"/>
          <p:cNvSpPr/>
          <p:nvPr/>
        </p:nvSpPr>
        <p:spPr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35"/>
          <p:cNvSpPr/>
          <p:nvPr/>
        </p:nvSpPr>
        <p:spPr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36"/>
          <p:cNvSpPr/>
          <p:nvPr/>
        </p:nvSpPr>
        <p:spPr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37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38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39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8" name="Picture 19" descr="MPS_Bullet08-Horiz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0"/>
            <a:ext cx="1789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06680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496" y="1938337"/>
            <a:ext cx="3383280" cy="4690872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776287"/>
            <a:ext cx="5111750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A8B90-2189-4BB2-8279-C979F67FC8FF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39D08A-EB06-4BAB-83A3-32E2A4BA13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ounded Rectangle 32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ounded Rectangle 33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34"/>
          <p:cNvSpPr/>
          <p:nvPr/>
        </p:nvSpPr>
        <p:spPr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35"/>
          <p:cNvSpPr/>
          <p:nvPr/>
        </p:nvSpPr>
        <p:spPr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36"/>
          <p:cNvSpPr/>
          <p:nvPr/>
        </p:nvSpPr>
        <p:spPr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37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38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39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8" name="Picture 19" descr="MPS_Bullet08-Horiz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0"/>
            <a:ext cx="1789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2" y="769088"/>
            <a:ext cx="594360" cy="4628704"/>
          </a:xfrm>
        </p:spPr>
        <p:txBody>
          <a:bodyPr vert="vert270" anchor="b"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4160" y="769088"/>
            <a:ext cx="4572000" cy="4572000"/>
          </a:xfrm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7120" y="1254640"/>
            <a:ext cx="3200400" cy="40873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FE814-377E-4BB5-95B0-88E07316A49C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103ECB-8CB5-46D2-87C4-8928BCD532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625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" name="Date Placeholder 4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36406026-1EC9-433A-8F8E-91F960575EB9}" type="datetime4">
              <a:rPr lang="en-US"/>
              <a:pPr>
                <a:defRPr/>
              </a:pPr>
              <a:t>July 26, 2012</a:t>
            </a:fld>
            <a:endParaRPr lang="en-US" dirty="0"/>
          </a:p>
        </p:txBody>
      </p:sp>
      <p:sp>
        <p:nvSpPr>
          <p:cNvPr id="2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39B495B-4BCC-4CBC-8A79-B6FF235FDA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D2DA7A"/>
        </a:buClr>
        <a:buFont typeface="Georgia" pitchFamily="18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Arial" charset="0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Arial" charset="0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Arial" charset="0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D2DA7A"/>
        </a:buClr>
        <a:buFont typeface="Georgia" pitchFamily="18" charset="0"/>
        <a:buChar char="▫"/>
        <a:defRPr sz="2000" kern="1200">
          <a:solidFill>
            <a:srgbClr val="D2DA7A"/>
          </a:solidFill>
          <a:latin typeface="Arial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33400" y="2133600"/>
            <a:ext cx="8229600" cy="40386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Ensuring Valid Test Results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sz="3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CGCS Annual Meeting </a:t>
            </a:r>
            <a:br>
              <a:rPr lang="en-US" sz="3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Curriculum and Research Directors</a:t>
            </a:r>
            <a:br>
              <a:rPr lang="en-US" sz="3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July 13, 2012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MPS Assessment website:</a:t>
            </a:r>
            <a:br>
              <a:rPr lang="en-US" dirty="0" smtClean="0"/>
            </a:br>
            <a:r>
              <a:rPr lang="en-US" dirty="0" smtClean="0"/>
              <a:t>Main MPS Home Page – Departments –</a:t>
            </a:r>
            <a:br>
              <a:rPr lang="en-US" dirty="0" smtClean="0"/>
            </a:br>
            <a:r>
              <a:rPr lang="en-US" dirty="0" smtClean="0"/>
              <a:t>Research &amp; Evaluation – Assessment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Or contact:</a:t>
            </a:r>
            <a:br>
              <a:rPr lang="en-US" dirty="0" smtClean="0"/>
            </a:br>
            <a:r>
              <a:rPr lang="en-US" dirty="0" smtClean="0"/>
              <a:t>Deb Lindsey, Director</a:t>
            </a:r>
            <a:br>
              <a:rPr lang="en-US" dirty="0" smtClean="0"/>
            </a:br>
            <a:r>
              <a:rPr lang="en-US" dirty="0" smtClean="0"/>
              <a:t>Research and Evaluation</a:t>
            </a:r>
            <a:br>
              <a:rPr lang="en-US" dirty="0" smtClean="0"/>
            </a:br>
            <a:r>
              <a:rPr lang="en-US" dirty="0" smtClean="0"/>
              <a:t>414-475-8751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Milwaukee and Wisconsin background</a:t>
            </a:r>
          </a:p>
          <a:p>
            <a:r>
              <a:rPr lang="en-US" dirty="0" smtClean="0"/>
              <a:t>Strategies to prevent violations of test security / assessment protocols</a:t>
            </a:r>
          </a:p>
          <a:p>
            <a:r>
              <a:rPr lang="en-US" dirty="0" smtClean="0"/>
              <a:t>Actions taken when reported violations are verified</a:t>
            </a:r>
          </a:p>
          <a:p>
            <a:r>
              <a:rPr lang="en-US" dirty="0" smtClean="0"/>
              <a:t>Response to unverified allegations of violations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Background: State Assessment Program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4350"/>
          </a:xfrm>
        </p:spPr>
        <p:txBody>
          <a:bodyPr/>
          <a:lstStyle/>
          <a:p>
            <a:r>
              <a:rPr lang="en-US" dirty="0" smtClean="0"/>
              <a:t>Annual state test, 3-8 &amp; 10; window opens in the last week of October and remains open until just before Thanksgiving</a:t>
            </a:r>
          </a:p>
          <a:p>
            <a:r>
              <a:rPr lang="en-US" dirty="0" smtClean="0"/>
              <a:t>Schools have until the week after Thanksgiving to pack up test boxes and return for scoring</a:t>
            </a:r>
          </a:p>
          <a:p>
            <a:r>
              <a:rPr lang="en-US" dirty="0" smtClean="0"/>
              <a:t>Results returned to schools in February; to the district in March</a:t>
            </a:r>
          </a:p>
          <a:p>
            <a:r>
              <a:rPr lang="en-US" dirty="0" smtClean="0"/>
              <a:t>State historically did not provide erasure analyses or conduct investigations for reported violations of test security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3820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Preventative Strategies—Written</a:t>
            </a:r>
            <a:br>
              <a:rPr lang="en-US" dirty="0" smtClean="0"/>
            </a:br>
            <a:r>
              <a:rPr lang="en-US" dirty="0" smtClean="0"/>
              <a:t>  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Assessment Ethics Policy</a:t>
            </a:r>
          </a:p>
          <a:p>
            <a:r>
              <a:rPr lang="en-US" dirty="0" smtClean="0"/>
              <a:t>Developed Assessment Procedure Manual, which outlines</a:t>
            </a:r>
            <a:br>
              <a:rPr lang="en-US" dirty="0" smtClean="0"/>
            </a:br>
            <a:r>
              <a:rPr lang="en-US" dirty="0" smtClean="0"/>
              <a:t>a.  Rationale for standardized assessment protocols</a:t>
            </a:r>
            <a:br>
              <a:rPr lang="en-US" dirty="0" smtClean="0"/>
            </a:br>
            <a:r>
              <a:rPr lang="en-US" dirty="0" smtClean="0"/>
              <a:t>b.  Links to policies on assessment ethics and employee code of conduct</a:t>
            </a:r>
            <a:br>
              <a:rPr lang="en-US" dirty="0" smtClean="0"/>
            </a:br>
            <a:r>
              <a:rPr lang="en-US" dirty="0" smtClean="0"/>
              <a:t>c.  Specific do’s and don’ts with state testing</a:t>
            </a:r>
            <a:br>
              <a:rPr lang="en-US" dirty="0" smtClean="0"/>
            </a:br>
            <a:r>
              <a:rPr lang="en-US" dirty="0" smtClean="0"/>
              <a:t>d.  Appropriate test prep activities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Preventative Strategies -- PD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4350"/>
          </a:xfrm>
        </p:spPr>
        <p:txBody>
          <a:bodyPr/>
          <a:lstStyle/>
          <a:p>
            <a:r>
              <a:rPr lang="en-US" dirty="0" smtClean="0"/>
              <a:t>Require annual training of all staff involved in assessment, including those who proctor, distribute, or box up test booklets</a:t>
            </a:r>
          </a:p>
          <a:p>
            <a:r>
              <a:rPr lang="en-US" dirty="0" smtClean="0"/>
              <a:t>Require face-to-face training conducted by district staff of all designated School Assessment Coordinators and all School Leaders; they are required to train their staff at the sites (can use video supports CS provides)</a:t>
            </a:r>
          </a:p>
          <a:p>
            <a:r>
              <a:rPr lang="en-US" dirty="0" smtClean="0"/>
              <a:t>Require sign-off documentation annually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066800"/>
          </a:xfrm>
        </p:spPr>
        <p:txBody>
          <a:bodyPr/>
          <a:lstStyle/>
          <a:p>
            <a:r>
              <a:rPr lang="en-US" dirty="0" smtClean="0"/>
              <a:t>Preventative Strategies --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724400"/>
          </a:xfrm>
        </p:spPr>
        <p:txBody>
          <a:bodyPr/>
          <a:lstStyle/>
          <a:p>
            <a:pPr marL="623887" indent="-514350"/>
            <a:r>
              <a:rPr lang="en-US" sz="2400" dirty="0" smtClean="0"/>
              <a:t>Conduct internal analyses of available data using several years of data</a:t>
            </a:r>
          </a:p>
          <a:p>
            <a:pPr marL="915987" lvl="1" indent="-514350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Large gains analysis</a:t>
            </a:r>
          </a:p>
          <a:p>
            <a:pPr marL="915987" lvl="1" indent="-514350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Erasure analysis</a:t>
            </a:r>
          </a:p>
          <a:p>
            <a:pPr marL="915987" lvl="1" indent="-514350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Omission analysis</a:t>
            </a:r>
          </a:p>
          <a:p>
            <a:pPr marL="623887" indent="-514350"/>
            <a:r>
              <a:rPr lang="en-US" sz="2400" dirty="0" smtClean="0"/>
              <a:t>Analyses are exploratory, not confirmatory but serve to build awareness of issues</a:t>
            </a:r>
          </a:p>
          <a:p>
            <a:pPr marL="623887" indent="-514350"/>
            <a:r>
              <a:rPr lang="en-US" sz="2400" dirty="0" smtClean="0"/>
              <a:t>Schools with higher rates of irregularities were flagged and school leaders (and their supervisors) were notified</a:t>
            </a:r>
          </a:p>
          <a:p>
            <a:pPr marL="623887" indent="-514350"/>
            <a:r>
              <a:rPr lang="en-US" sz="2400" dirty="0" smtClean="0"/>
              <a:t>Analytic procedures will be updated this summer</a:t>
            </a:r>
            <a:br>
              <a:rPr lang="en-US" sz="2400" dirty="0" smtClean="0"/>
            </a:br>
            <a:r>
              <a:rPr lang="en-US" sz="2400" dirty="0" smtClean="0"/>
              <a:t>based on information gleaned from KS conference</a:t>
            </a:r>
          </a:p>
          <a:p>
            <a:pPr marL="915987" lvl="1" indent="-514350"/>
            <a:endParaRPr lang="en-US" dirty="0" smtClean="0"/>
          </a:p>
          <a:p>
            <a:pPr marL="915987" lvl="1" indent="-514350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Actions Taken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4350"/>
          </a:xfrm>
        </p:spPr>
        <p:txBody>
          <a:bodyPr/>
          <a:lstStyle/>
          <a:p>
            <a:r>
              <a:rPr lang="en-US" dirty="0" smtClean="0"/>
              <a:t>Various reports are received, mostly calls to the Department of Research/Assessment, by school staff, who question their own practices</a:t>
            </a:r>
            <a:br>
              <a:rPr lang="en-US" dirty="0" smtClean="0"/>
            </a:br>
            <a:r>
              <a:rPr lang="en-US" dirty="0" smtClean="0"/>
              <a:t>e.g. “I didn’t cover up the word list on the wall during testing; is that ok?” or “I found a grade 4 test booklet in the old filing cabinet of the retired guidance counselor. How do I return it to you?”</a:t>
            </a:r>
          </a:p>
          <a:p>
            <a:r>
              <a:rPr lang="en-US" dirty="0" smtClean="0"/>
              <a:t>Confirmed student cheating results in an invalidated test following established protocols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Actions Taken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4350"/>
          </a:xfrm>
        </p:spPr>
        <p:txBody>
          <a:bodyPr/>
          <a:lstStyle/>
          <a:p>
            <a:r>
              <a:rPr lang="en-US" dirty="0" smtClean="0"/>
              <a:t>Staff reports of inappropriate practices by their colleagues result in </a:t>
            </a:r>
            <a:br>
              <a:rPr lang="en-US" dirty="0" smtClean="0"/>
            </a:br>
            <a:r>
              <a:rPr lang="en-US" dirty="0" smtClean="0"/>
              <a:t>1.  report of allegation to Wisconsin DPI</a:t>
            </a:r>
            <a:br>
              <a:rPr lang="en-US" dirty="0" smtClean="0"/>
            </a:br>
            <a:r>
              <a:rPr lang="en-US" dirty="0" smtClean="0"/>
              <a:t>2.  internal investigation by Administrative Accountability</a:t>
            </a:r>
            <a:br>
              <a:rPr lang="en-US" dirty="0" smtClean="0"/>
            </a:br>
            <a:r>
              <a:rPr lang="en-US" dirty="0" smtClean="0"/>
              <a:t>3.  report of results of internal investigation to DPI</a:t>
            </a:r>
          </a:p>
          <a:p>
            <a:r>
              <a:rPr lang="en-US" dirty="0" smtClean="0"/>
              <a:t>Depending on results of investigation, various personnel actions are taken with affected staff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Response to Unverified Allegations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4350"/>
          </a:xfrm>
        </p:spPr>
        <p:txBody>
          <a:bodyPr/>
          <a:lstStyle/>
          <a:p>
            <a:r>
              <a:rPr lang="en-US" dirty="0" smtClean="0"/>
              <a:t>Internal allegations that are unverified may result in closer scrutiny of testing situation in the following year</a:t>
            </a:r>
          </a:p>
          <a:p>
            <a:r>
              <a:rPr lang="en-US" dirty="0" smtClean="0"/>
              <a:t>2012 allegation of unusual test score gains was largely refuted by an unprecedented collaboration between the CGCS, the district (and other affected member districts), UW-Madison’s Value-Added Research Center, and the Department of Public Instruction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Hndbk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ompanyHndb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100000" r="280000" b="28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r="280000" b="280000"/>
          </a:path>
        </a:gradFill>
      </a:fillStyleLst>
      <a:lnStyleLst>
        <a:ln w="4444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  <a:satMod val="200000"/>
              </a:schemeClr>
            </a:gs>
            <a:gs pos="80000">
              <a:schemeClr val="phClr">
                <a:shade val="55000"/>
                <a:satMod val="175000"/>
              </a:schemeClr>
            </a:gs>
            <a:gs pos="100000">
              <a:schemeClr val="phClr">
                <a:shade val="37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</a:schemeClr>
              <a:schemeClr val="phClr">
                <a:tint val="80000"/>
                <a:satMod val="120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CompanyHndbk</Template>
  <TotalTime>0</TotalTime>
  <Words>347</Words>
  <Application>Microsoft Office PowerPoint</Application>
  <PresentationFormat>On-screen Show (4:3)</PresentationFormat>
  <Paragraphs>40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CompanyHndbk</vt:lpstr>
      <vt:lpstr>Ensuring Valid Test Results    CGCS Annual Meeting    Curriculum and Research Directors   July 13, 2012  </vt:lpstr>
      <vt:lpstr>Session Outline</vt:lpstr>
      <vt:lpstr>Background: State Assessment Program </vt:lpstr>
      <vt:lpstr>Preventative Strategies—Written    Documentation</vt:lpstr>
      <vt:lpstr>Preventative Strategies -- PD</vt:lpstr>
      <vt:lpstr>Preventative Strategies -- Analyses</vt:lpstr>
      <vt:lpstr>Actions Taken</vt:lpstr>
      <vt:lpstr>Actions Taken</vt:lpstr>
      <vt:lpstr>Response to Unverified Allegations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30</cp:revision>
  <dcterms:created xsi:type="dcterms:W3CDTF">2010-08-12T23:13:05Z</dcterms:created>
  <dcterms:modified xsi:type="dcterms:W3CDTF">2012-07-26T17:10:43Z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TC101671249990</vt:lpwstr>
  </property>
</Properties>
</file>